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5" r:id="rId4"/>
    <p:sldMasterId id="2147483683" r:id="rId5"/>
  </p:sldMasterIdLst>
  <p:notesMasterIdLst>
    <p:notesMasterId r:id="rId11"/>
  </p:notesMasterIdLst>
  <p:sldIdLst>
    <p:sldId id="260" r:id="rId6"/>
    <p:sldId id="259" r:id="rId7"/>
    <p:sldId id="261" r:id="rId8"/>
    <p:sldId id="262" r:id="rId9"/>
    <p:sldId id="26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Condensed Light" panose="020B0604020202020204" charset="0"/>
      <p:regular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3DBC91"/>
    <a:srgbClr val="DB6363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89569-8DAF-498A-A771-74A1B172118F}" v="6" dt="2020-08-11T01:24:29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97"/>
  </p:normalViewPr>
  <p:slideViewPr>
    <p:cSldViewPr snapToGrid="0" snapToObjects="1">
      <p:cViewPr>
        <p:scale>
          <a:sx n="125" d="100"/>
          <a:sy n="125" d="100"/>
        </p:scale>
        <p:origin x="-144" y="-19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020A-27D8-43C0-8C37-ED6720C1CAA2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1BE62-EA72-4D51-B172-E1809927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2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48306EE5-5A6D-48B7-8AE6-C6C18D6B0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A37217-9348-4B71-A684-03526E5FB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7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B6D5-A1CA-48CF-B19E-241C267B0229}" type="datetime1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93CA6-FA70-4C85-BF66-22DC78EB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78E4E292-4FA1-4635-ADEE-625F65EAAD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909376" y="3094533"/>
            <a:ext cx="2341270" cy="66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9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9" y="52222"/>
            <a:ext cx="10978662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49" y="1066983"/>
            <a:ext cx="12032902" cy="4951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49" y="6418818"/>
            <a:ext cx="3046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55C58-77A9-489D-AD02-A471F82B1C12}" type="datetime1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6416566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Georgia Institute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11542"/>
            <a:ext cx="1829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42DAEFF7-C965-4B33-A98B-A22D1F5EAA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71703"/>
          <a:stretch/>
        </p:blipFill>
        <p:spPr>
          <a:xfrm>
            <a:off x="11177155" y="130523"/>
            <a:ext cx="780384" cy="7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dn.sparkfun.com/assets/b/1/3/0/5/51f80387757b7fcd1cdd54c9.p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dn.sparkfun.com/assets/b/1/3/0/5/51f80387757b7fcd1cdd54c9.p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2B9CBD7-A043-4A09-9695-D8A604A59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0462AD-E8FC-4896-BDE8-A9FC714031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Eagle</a:t>
            </a:r>
          </a:p>
        </p:txBody>
      </p:sp>
    </p:spTree>
    <p:extLst>
      <p:ext uri="{BB962C8B-B14F-4D97-AF65-F5344CB8AC3E}">
        <p14:creationId xmlns:p14="http://schemas.microsoft.com/office/powerpoint/2010/main" val="372708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6D6865-45C6-44F4-9997-013F3614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Libraries and Parts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3BBA5-8352-4FB3-ACF3-FD7DA337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DF9-92C5-4EA7-8195-8D4C61010B94}" type="datetime1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E5C84-6182-4645-A5F0-418CD71A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87839-9F81-4A60-813F-10874EEE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E4D96A-6D55-4E44-A5A4-3DAF258E0E67}"/>
              </a:ext>
            </a:extLst>
          </p:cNvPr>
          <p:cNvGrpSpPr/>
          <p:nvPr/>
        </p:nvGrpSpPr>
        <p:grpSpPr>
          <a:xfrm>
            <a:off x="420273" y="1126738"/>
            <a:ext cx="10654018" cy="4838051"/>
            <a:chOff x="939567" y="757406"/>
            <a:chExt cx="10654018" cy="48380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4EB11C-11FD-4914-959D-A927BD04947C}"/>
                </a:ext>
              </a:extLst>
            </p:cNvPr>
            <p:cNvSpPr/>
            <p:nvPr/>
          </p:nvSpPr>
          <p:spPr>
            <a:xfrm>
              <a:off x="1484851" y="1879134"/>
              <a:ext cx="3758268" cy="3489820"/>
            </a:xfrm>
            <a:prstGeom prst="rect">
              <a:avLst/>
            </a:prstGeom>
            <a:noFill/>
            <a:ln w="76200">
              <a:solidFill>
                <a:srgbClr val="DB63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FA7A43-3E61-478F-827F-5AC0DB1C055E}"/>
                </a:ext>
              </a:extLst>
            </p:cNvPr>
            <p:cNvSpPr/>
            <p:nvPr/>
          </p:nvSpPr>
          <p:spPr>
            <a:xfrm>
              <a:off x="7188667" y="1879134"/>
              <a:ext cx="3758268" cy="3489820"/>
            </a:xfrm>
            <a:prstGeom prst="rect">
              <a:avLst/>
            </a:prstGeom>
            <a:noFill/>
            <a:ln w="76200">
              <a:solidFill>
                <a:srgbClr val="3DBC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30096F-A06C-457C-935B-18957EF6720A}"/>
                </a:ext>
              </a:extLst>
            </p:cNvPr>
            <p:cNvSpPr/>
            <p:nvPr/>
          </p:nvSpPr>
          <p:spPr>
            <a:xfrm>
              <a:off x="939567" y="1325461"/>
              <a:ext cx="10654018" cy="4269996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C61D5B-730A-4F61-A89C-50825E9FD3B6}"/>
                </a:ext>
              </a:extLst>
            </p:cNvPr>
            <p:cNvSpPr txBox="1"/>
            <p:nvPr/>
          </p:nvSpPr>
          <p:spPr>
            <a:xfrm>
              <a:off x="1719743" y="1518407"/>
              <a:ext cx="3204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DB6363"/>
                  </a:solidFill>
                </a:rPr>
                <a:t>Symbol (pins &amp; labels)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6A840B-D9CD-44D7-8F53-7D52DFF477BD}"/>
                </a:ext>
              </a:extLst>
            </p:cNvPr>
            <p:cNvSpPr txBox="1"/>
            <p:nvPr/>
          </p:nvSpPr>
          <p:spPr>
            <a:xfrm>
              <a:off x="7188667" y="1504778"/>
              <a:ext cx="375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DBC91"/>
                  </a:solidFill>
                </a:rPr>
                <a:t>Footprint (dimensions &amp; layout)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8C2141-D66A-4226-9AA5-1D8621D6EADB}"/>
                </a:ext>
              </a:extLst>
            </p:cNvPr>
            <p:cNvSpPr txBox="1"/>
            <p:nvPr/>
          </p:nvSpPr>
          <p:spPr>
            <a:xfrm>
              <a:off x="4664278" y="757406"/>
              <a:ext cx="3204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A7934B"/>
                  </a:solidFill>
                </a:rPr>
                <a:t>Device</a:t>
              </a:r>
              <a:endParaRPr lang="en-US" b="1" dirty="0">
                <a:solidFill>
                  <a:srgbClr val="A7934B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CA1C267-6C0C-48EC-BEFF-005F4653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73" y="2708848"/>
            <a:ext cx="3046971" cy="24546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5815BD-7782-470B-8D10-405C5E4E5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89" y="2526321"/>
            <a:ext cx="3305636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11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BFC4BC3-7314-4EDA-9BA9-930E042D8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9" y="972713"/>
            <a:ext cx="12032902" cy="4951980"/>
          </a:xfrm>
        </p:spPr>
        <p:txBody>
          <a:bodyPr/>
          <a:lstStyle/>
          <a:p>
            <a:r>
              <a:rPr lang="en-US" dirty="0"/>
              <a:t>This is where you define components and values</a:t>
            </a:r>
          </a:p>
          <a:p>
            <a:r>
              <a:rPr lang="en-US" dirty="0"/>
              <a:t>Color codes</a:t>
            </a:r>
          </a:p>
          <a:p>
            <a:pPr lvl="1"/>
            <a:r>
              <a:rPr lang="en-US" dirty="0"/>
              <a:t>Red = components</a:t>
            </a:r>
          </a:p>
          <a:p>
            <a:pPr lvl="1"/>
            <a:r>
              <a:rPr lang="en-US" dirty="0"/>
              <a:t>Green = nets + buses (define physical connections)</a:t>
            </a:r>
          </a:p>
          <a:p>
            <a:r>
              <a:rPr lang="en-US" dirty="0"/>
              <a:t>Note - nets don’t need to be continuous. Label and split to improve readability.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8B4D2-5B66-4214-A7BB-AFFB8176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B6D5-A1CA-48CF-B19E-241C267B0229}" type="datetime1">
              <a:rPr lang="en-US" smtClean="0"/>
              <a:t>8/22/2020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0DB2A-D38A-45B6-911A-A77456A8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Georgia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C4D18-2D52-4141-849F-B524C81E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772BDB9-35FE-471C-9A6A-5AD3E1B6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– Symbolic Diagrams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E67A0A55-089C-4785-95FB-847AB322A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895" y="2718249"/>
            <a:ext cx="7327969" cy="35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C128BF-DA80-4A13-82EE-00C75D4F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what the actual PCB will look like</a:t>
            </a:r>
          </a:p>
          <a:p>
            <a:r>
              <a:rPr lang="en-US" dirty="0"/>
              <a:t>Color codes:</a:t>
            </a:r>
          </a:p>
          <a:p>
            <a:pPr lvl="1"/>
            <a:r>
              <a:rPr lang="en-US" dirty="0"/>
              <a:t>Green = pads (points where component is mounted on board)</a:t>
            </a:r>
          </a:p>
          <a:p>
            <a:pPr lvl="1"/>
            <a:r>
              <a:rPr lang="en-US" dirty="0"/>
              <a:t>Red/Blue = routes (one on each side of the board)</a:t>
            </a:r>
          </a:p>
          <a:p>
            <a:pPr lvl="2"/>
            <a:r>
              <a:rPr lang="en-US" dirty="0"/>
              <a:t>Note that thickness may vary</a:t>
            </a:r>
          </a:p>
          <a:p>
            <a:pPr lvl="1"/>
            <a:r>
              <a:rPr lang="en-US" dirty="0"/>
              <a:t>Yellow = vias (switch sides)</a:t>
            </a:r>
          </a:p>
          <a:p>
            <a:pPr lvl="2"/>
            <a:r>
              <a:rPr lang="en-US" dirty="0"/>
              <a:t>Try to minimize these</a:t>
            </a:r>
          </a:p>
          <a:p>
            <a:r>
              <a:rPr lang="en-US" dirty="0"/>
              <a:t>IMPORTANT: routes CANNOT cross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4D864-CB0A-4EF6-AC5C-F2361C7D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B6D5-A1CA-48CF-B19E-241C267B0229}" type="datetime1">
              <a:rPr lang="en-US" smtClean="0"/>
              <a:t>8/22/2020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0AA11-A00A-4C0A-8531-9551AD5A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38E4-CB64-4E3F-852D-B0BD6467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BDE798-4A51-41C3-84AD-17D2CB96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Designing the Actual Board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9259A76E-D290-4774-928A-6E50F8A1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512" y="2592198"/>
            <a:ext cx="7855487" cy="37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1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8D364-ABFE-493A-B734-511A4886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B6D5-A1CA-48CF-B19E-241C267B0229}" type="datetime1">
              <a:rPr lang="en-US" smtClean="0"/>
              <a:t>8/22/2020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B970A-553A-4231-8F08-CAA3511B7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C8B49-2EF5-4A4F-A2DC-BFAFCD5A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AB3A18-A9E9-47B5-8353-AE4731E4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Part: 555 Timer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7467DB-F77B-49EC-973A-D672387E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1" y="1609058"/>
            <a:ext cx="4831441" cy="363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ECBB37-A013-4605-89E7-B5F0E63C7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9" y="1459562"/>
            <a:ext cx="5730241" cy="427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60311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Roboto Condensed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yTech Racing Sample Presentation (DO NOT EDIT).pptx" id="{AC5491D5-96DE-44FD-8AF7-BEC59446424D}" vid="{53A4CC18-452D-48A4-9115-6FE042E0EFCF}"/>
    </a:ext>
  </a:extLst>
</a:theme>
</file>

<file path=ppt/theme/theme2.xml><?xml version="1.0" encoding="utf-8"?>
<a:theme xmlns:a="http://schemas.openxmlformats.org/drawingml/2006/main" name="1_Custom Design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3A369"/>
      </a:accent1>
      <a:accent2>
        <a:srgbClr val="EAAA00"/>
      </a:accent2>
      <a:accent3>
        <a:srgbClr val="003057"/>
      </a:accent3>
      <a:accent4>
        <a:srgbClr val="545454"/>
      </a:accent4>
      <a:accent5>
        <a:srgbClr val="808080"/>
      </a:accent5>
      <a:accent6>
        <a:srgbClr val="E5E5E5"/>
      </a:accent6>
      <a:hlink>
        <a:srgbClr val="004F9F"/>
      </a:hlink>
      <a:folHlink>
        <a:srgbClr val="954F72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yTech Racing Sample Presentation (DO NOT EDIT).pptx" id="{AC5491D5-96DE-44FD-8AF7-BEC59446424D}" vid="{DD312FC3-E110-4375-9603-0B53DD47F20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f70cfa0-3572-47b6-a5b3-5a2439b9172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6F9FE7D3802A46A8C021AE569E07C1" ma:contentTypeVersion="13" ma:contentTypeDescription="Create a new document." ma:contentTypeScope="" ma:versionID="aec6666507592dbb3382930b03d3da39">
  <xsd:schema xmlns:xsd="http://www.w3.org/2001/XMLSchema" xmlns:xs="http://www.w3.org/2001/XMLSchema" xmlns:p="http://schemas.microsoft.com/office/2006/metadata/properties" xmlns:ns2="3f70cfa0-3572-47b6-a5b3-5a2439b91724" xmlns:ns3="7884a59e-e98e-4c2a-a556-64bfa35469e8" targetNamespace="http://schemas.microsoft.com/office/2006/metadata/properties" ma:root="true" ma:fieldsID="bcb3f30711aeea2d6653fa9f9048462c" ns2:_="" ns3:_="">
    <xsd:import namespace="3f70cfa0-3572-47b6-a5b3-5a2439b91724"/>
    <xsd:import namespace="7884a59e-e98e-4c2a-a556-64bfa35469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_Flow_SignoffStatu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70cfa0-3572-47b6-a5b3-5a2439b917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_Flow_SignoffStatus" ma:index="17" nillable="true" ma:displayName="Sign-off status" ma:internalName="Sign_x002d_off_x0020_status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84a59e-e98e-4c2a-a556-64bfa35469e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D653AE-3A0B-4E86-9C0D-8A5F51D4221D}">
  <ds:schemaRefs>
    <ds:schemaRef ds:uri="http://purl.org/dc/elements/1.1/"/>
    <ds:schemaRef ds:uri="http://schemas.microsoft.com/office/2006/metadata/properties"/>
    <ds:schemaRef ds:uri="http://purl.org/dc/terms/"/>
    <ds:schemaRef ds:uri="3f70cfa0-3572-47b6-a5b3-5a2439b917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884a59e-e98e-4c2a-a556-64bfa35469e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DE32316-D064-4597-B3F8-8A1A33E7AF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C433D4-5F71-4D7B-A5F9-75FD0814BD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70cfa0-3572-47b6-a5b3-5a2439b91724"/>
    <ds:schemaRef ds:uri="7884a59e-e98e-4c2a-a556-64bfa35469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Sample Presentation</Template>
  <TotalTime>124</TotalTime>
  <Words>156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Roboto Condensed Light</vt:lpstr>
      <vt:lpstr>Roboto</vt:lpstr>
      <vt:lpstr>Arial</vt:lpstr>
      <vt:lpstr>Calibri</vt:lpstr>
      <vt:lpstr>3_Custom Design</vt:lpstr>
      <vt:lpstr>1_Custom Design</vt:lpstr>
      <vt:lpstr>Intro to Eagle</vt:lpstr>
      <vt:lpstr>Libraries and Parts</vt:lpstr>
      <vt:lpstr>Schematics – Symbolic Diagrams</vt:lpstr>
      <vt:lpstr>Routing – Designing the Actual Board</vt:lpstr>
      <vt:lpstr>Example Part: 555 Timer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Eagle</dc:title>
  <dc:creator>Merchia, Atul R</dc:creator>
  <cp:lastModifiedBy>Merchia, Atul R</cp:lastModifiedBy>
  <cp:revision>8</cp:revision>
  <dcterms:created xsi:type="dcterms:W3CDTF">2020-08-22T21:21:52Z</dcterms:created>
  <dcterms:modified xsi:type="dcterms:W3CDTF">2020-08-22T23:26:50Z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0x010100406F9FE7D3802A46A8C021AE569E07C1</vt:lpwstr>
  </property>
</Properties>
</file>